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9" r:id="rId3"/>
    <p:sldId id="27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29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7475-D5AA-4CAD-8E16-9CD382A2B1E7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7568-4479-49F9-A859-8921003CC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6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7475-D5AA-4CAD-8E16-9CD382A2B1E7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7568-4479-49F9-A859-8921003CC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1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7475-D5AA-4CAD-8E16-9CD382A2B1E7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7568-4479-49F9-A859-8921003CC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79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806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6071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5243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874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2739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7329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1874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122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7475-D5AA-4CAD-8E16-9CD382A2B1E7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7568-4479-49F9-A859-8921003CC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2021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2840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7799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358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7475-D5AA-4CAD-8E16-9CD382A2B1E7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7568-4479-49F9-A859-8921003CC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552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7475-D5AA-4CAD-8E16-9CD382A2B1E7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7568-4479-49F9-A859-8921003CC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797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7475-D5AA-4CAD-8E16-9CD382A2B1E7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7568-4479-49F9-A859-8921003CC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057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7475-D5AA-4CAD-8E16-9CD382A2B1E7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7568-4479-49F9-A859-8921003CC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126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7475-D5AA-4CAD-8E16-9CD382A2B1E7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7568-4479-49F9-A859-8921003CC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68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7475-D5AA-4CAD-8E16-9CD382A2B1E7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7568-4479-49F9-A859-8921003CC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119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7475-D5AA-4CAD-8E16-9CD382A2B1E7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7568-4479-49F9-A859-8921003CC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50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C7475-D5AA-4CAD-8E16-9CD382A2B1E7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77568-4479-49F9-A859-8921003CC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78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154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iq/url?sa=i&amp;rct=j&amp;q=&amp;esrc=s&amp;source=images&amp;cd=&amp;cad=rja&amp;uact=8&amp;ved=0ahUKEwiYnInGmtLYAhWG0xQKHUBCAHAQjRwIBw&amp;url=https://en.wikipedia.org/wiki/Facial_skeleton&amp;psig=AOvVaw1c_G5z90YWnmolnTc4nlig&amp;ust=1515839006942896" TargetMode="External"/><Relationship Id="rId2" Type="http://schemas.openxmlformats.org/officeDocument/2006/relationships/hyperlink" Target="https://en.wikipedia.org/wiki/Facial_bon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Vomer" TargetMode="External"/><Relationship Id="rId3" Type="http://schemas.openxmlformats.org/officeDocument/2006/relationships/hyperlink" Target="https://en.wikipedia.org/wiki/Maxillae" TargetMode="External"/><Relationship Id="rId7" Type="http://schemas.openxmlformats.org/officeDocument/2006/relationships/hyperlink" Target="https://en.wikipedia.org/wiki/Inferior_nasal_concha" TargetMode="External"/><Relationship Id="rId2" Type="http://schemas.openxmlformats.org/officeDocument/2006/relationships/hyperlink" Target="https://en.wikipedia.org/wiki/Nasal_bon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Palatine_bone" TargetMode="External"/><Relationship Id="rId5" Type="http://schemas.openxmlformats.org/officeDocument/2006/relationships/hyperlink" Target="https://en.wikipedia.org/wiki/Zygomatic_bone" TargetMode="External"/><Relationship Id="rId4" Type="http://schemas.openxmlformats.org/officeDocument/2006/relationships/hyperlink" Target="https://en.wikipedia.org/wiki/Lacrimal_bone" TargetMode="External"/><Relationship Id="rId9" Type="http://schemas.openxmlformats.org/officeDocument/2006/relationships/hyperlink" Target="https://en.wikipedia.org/wiki/Human_mandible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nerbody.com/image_dige01/skel11-new.html" TargetMode="External"/><Relationship Id="rId2" Type="http://schemas.openxmlformats.org/officeDocument/2006/relationships/hyperlink" Target="https://en.wikipedia.org/wiki/Hyoid_bon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/url?sa=i&amp;rct=j&amp;q=&amp;esrc=s&amp;source=images&amp;cd=&amp;cad=rja&amp;uact=8&amp;ved=0ahUKEwjd0uustrjXAhVBUhQKHVNDAYcQjRwIBw&amp;url=http://teachmeanatomy.info/neck/bones/hyoid-bone/&amp;psig=AOvVaw0dv-BNmRQw9Rb4KRVRDPjf&amp;ust=1510554933395418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alleus" TargetMode="External"/><Relationship Id="rId2" Type="http://schemas.openxmlformats.org/officeDocument/2006/relationships/hyperlink" Target="https://en.wikipedia.org/wiki/Middle_ear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Stapes" TargetMode="External"/><Relationship Id="rId4" Type="http://schemas.openxmlformats.org/officeDocument/2006/relationships/hyperlink" Target="https://en.wikipedia.org/wiki/Incus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google.iq/url?sa=i&amp;rct=j&amp;q=&amp;esrc=s&amp;source=images&amp;cd=&amp;cad=rja&amp;uact=8&amp;ved=0ahUKEwils--88s3XAhVJ6RQKHcdVC7cQjRwIBw&amp;url=https://www.pinterest.com/pin/168955423496901071/&amp;psig=AOvVaw1l9AmmHRbZvwyZb0eUBR-t&amp;ust=1511291902798837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m/url?sa=i&amp;rct=j&amp;q=&amp;esrc=s&amp;source=images&amp;cd=&amp;cad=rja&amp;uact=8&amp;ved=0ahUKEwicrtzXt7jXAhXCaRQKHbgfApEQjRwIBw&amp;url=http://antranik.org/thoracic-cage-ribs-fontanelles/&amp;psig=AOvVaw00GYLxbc1h5Rc8_1cxq_Pe&amp;ust=1510555440229784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nerbody.com/image/skel05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iq/url?sa=i&amp;rct=j&amp;q=&amp;esrc=s&amp;source=images&amp;cd=&amp;ved=0ahUKEwik2aSb8tLYAhWKsxQKHWadCyQQjRwIBw&amp;url=http://slideplayer.com/slide/5920435/&amp;psig=AOvVaw2HfCwBuAY8SV5jF0YF7EFf&amp;ust=1515862074926048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nerbody.com/anatomy/skeletal/thoracic-vertebrae-lateral" TargetMode="External"/><Relationship Id="rId2" Type="http://schemas.openxmlformats.org/officeDocument/2006/relationships/hyperlink" Target="http://www.innerbody.com/anatomy/skeletal/cervical-vertebrae-latera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nnerbody.com/image_skelfov/skel38_new.html" TargetMode="External"/><Relationship Id="rId5" Type="http://schemas.openxmlformats.org/officeDocument/2006/relationships/hyperlink" Target="http://www.innerbody.com/image_skel05/skel14_spine.html" TargetMode="External"/><Relationship Id="rId4" Type="http://schemas.openxmlformats.org/officeDocument/2006/relationships/hyperlink" Target="http://www.innerbody.com/anatomy/skeletal/lumbar-vertebrae-lateral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www.google.iq/url?sa=i&amp;rct=j&amp;q=&amp;esrc=s&amp;source=images&amp;cd=&amp;cad=rja&amp;uact=8&amp;ved=0ahUKEwiK_v_v-9LYAhUBORQKHcLKBvsQjRwIBw&amp;url=https://www.studyblue.com/notes/note/n/unit-3-vertebral-column-and-spinal-cord/deck/7963045&amp;psig=AOvVaw3KtzM9EDSp4q3dL9_1Tena&amp;ust=151586513523266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achpe.com/anatomy/breast_bone.php" TargetMode="External"/><Relationship Id="rId2" Type="http://schemas.openxmlformats.org/officeDocument/2006/relationships/hyperlink" Target="http://www.teachpe.com/anatomy/bones_of_the_skull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eachpe.com/anatomy/the_spine.php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6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Skeletal System</a:t>
            </a:r>
            <a:endParaRPr lang="ar-IQ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9448800" cy="1752600"/>
          </a:xfrm>
        </p:spPr>
        <p:txBody>
          <a:bodyPr>
            <a:normAutofit/>
          </a:bodyPr>
          <a:lstStyle/>
          <a:p>
            <a:pPr lvl="0" algn="l">
              <a:lnSpc>
                <a:spcPct val="90000"/>
              </a:lnSpc>
              <a:spcBef>
                <a:spcPts val="1000"/>
              </a:spcBef>
            </a:pPr>
            <a:r>
              <a:rPr lang="en-US" dirty="0" smtClean="0">
                <a:solidFill>
                  <a:prstClr val="black"/>
                </a:solidFill>
                <a:latin typeface="Calibri Light" panose="020F0302020204030204"/>
              </a:rPr>
              <a:t>Dr. Mahdi H. </a:t>
            </a:r>
            <a:r>
              <a:rPr lang="en-US" dirty="0" err="1" smtClean="0">
                <a:solidFill>
                  <a:prstClr val="black"/>
                </a:solidFill>
                <a:latin typeface="Calibri Light" panose="020F0302020204030204"/>
              </a:rPr>
              <a:t>Hammadi</a:t>
            </a:r>
            <a:endParaRPr lang="en-US" dirty="0" smtClean="0">
              <a:solidFill>
                <a:prstClr val="black"/>
              </a:solidFill>
              <a:latin typeface="Calibri Light" panose="020F0302020204030204"/>
            </a:endParaRPr>
          </a:p>
          <a:p>
            <a:pPr lvl="0" algn="l">
              <a:lnSpc>
                <a:spcPct val="90000"/>
              </a:lnSpc>
              <a:spcBef>
                <a:spcPts val="1000"/>
              </a:spcBef>
            </a:pPr>
            <a:r>
              <a:rPr lang="en-US" dirty="0" smtClean="0">
                <a:solidFill>
                  <a:prstClr val="black"/>
                </a:solidFill>
                <a:latin typeface="Calibri Light" panose="020F0302020204030204"/>
              </a:rPr>
              <a:t>PhD  Sc. Clinical  Physiology  </a:t>
            </a:r>
            <a:endParaRPr lang="en-US" dirty="0">
              <a:solidFill>
                <a:prstClr val="black"/>
              </a:solidFill>
            </a:endParaRPr>
          </a:p>
          <a:p>
            <a:endParaRPr lang="ar-IQ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0" y="0"/>
            <a:ext cx="37338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b="1" dirty="0" smtClean="0">
                <a:solidFill>
                  <a:prstClr val="black"/>
                </a:solidFill>
                <a:latin typeface="Book Antiqua" pitchFamily="18" charset="0"/>
              </a:rPr>
              <a:t> </a:t>
            </a:r>
            <a:endParaRPr lang="ar-IQ" b="1" dirty="0">
              <a:solidFill>
                <a:prstClr val="black"/>
              </a:solidFill>
              <a:latin typeface="Book Antiqua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362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839200" y="228601"/>
            <a:ext cx="1600200" cy="1511727"/>
          </a:xfrm>
          <a:prstGeom prst="rect">
            <a:avLst/>
          </a:prstGeom>
          <a:noFill/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1334134" y="2247899"/>
            <a:ext cx="8571866" cy="13525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4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endParaRPr lang="ar-IQ" sz="4400" b="1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1828799" y="3886200"/>
            <a:ext cx="8610601" cy="198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3200" b="1" dirty="0" smtClean="0">
                <a:solidFill>
                  <a:prstClr val="black"/>
                </a:solidFill>
              </a:rPr>
              <a:t> </a:t>
            </a:r>
            <a:endParaRPr lang="ar-IQ" sz="3200" b="1" dirty="0">
              <a:solidFill>
                <a:prstClr val="black"/>
              </a:solidFill>
            </a:endParaRPr>
          </a:p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endParaRPr lang="ar-IQ" sz="3200" b="1" dirty="0">
              <a:solidFill>
                <a:prstClr val="black"/>
              </a:solidFill>
            </a:endParaRPr>
          </a:p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3200" b="1" dirty="0" smtClean="0">
                <a:solidFill>
                  <a:prstClr val="black"/>
                </a:solidFill>
              </a:rPr>
              <a:t> </a:t>
            </a:r>
            <a:endParaRPr lang="ar-IQ" sz="3200" b="1" dirty="0">
              <a:solidFill>
                <a:prstClr val="black"/>
              </a:solidFill>
            </a:endParaRPr>
          </a:p>
        </p:txBody>
      </p:sp>
      <p:pic>
        <p:nvPicPr>
          <p:cNvPr id="9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839200" y="228600"/>
            <a:ext cx="1600200" cy="1511727"/>
          </a:xfrm>
          <a:prstGeom prst="rect">
            <a:avLst/>
          </a:prstGeom>
          <a:noFill/>
        </p:spPr>
      </p:pic>
      <p:pic>
        <p:nvPicPr>
          <p:cNvPr id="13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865358" y="228599"/>
            <a:ext cx="1600200" cy="1511727"/>
          </a:xfrm>
          <a:prstGeom prst="rect">
            <a:avLst/>
          </a:prstGeom>
          <a:noFill/>
        </p:spPr>
      </p:pic>
      <p:pic>
        <p:nvPicPr>
          <p:cNvPr id="14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331200" y="228600"/>
            <a:ext cx="2108200" cy="1616077"/>
          </a:xfrm>
          <a:prstGeom prst="rect">
            <a:avLst/>
          </a:prstGeom>
          <a:noFill/>
        </p:spPr>
      </p:pic>
      <p:pic>
        <p:nvPicPr>
          <p:cNvPr id="15" name="صورة 14" descr="C:\Users\FUJISU\Desktop\IMG-16907f31729bef2e96175c6d36d51693-V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97" t="7214" r="79645" b="72561"/>
          <a:stretch/>
        </p:blipFill>
        <p:spPr bwMode="auto">
          <a:xfrm>
            <a:off x="1334134" y="228599"/>
            <a:ext cx="2399665" cy="179070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4163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2" tooltip="Facial bone"/>
              </a:rPr>
              <a:t>facial bones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(14) </a:t>
            </a:r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pic>
        <p:nvPicPr>
          <p:cNvPr id="4" name="irc_mi" descr="Image result for ‪SKULL AND FACIAL BONE PICTURE‬‏">
            <a:hlinkClick r:id="rId3"/>
          </p:cNvPr>
          <p:cNvPicPr>
            <a:picLocks noGrp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897" y="1364106"/>
            <a:ext cx="8844197" cy="46919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5734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0"/>
              </a:spcAft>
            </a:pPr>
            <a:endParaRPr lang="en-US" dirty="0" smtClean="0">
              <a:effectLst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Nasal bone"/>
              </a:rPr>
              <a:t>nasal bones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(2)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Maxillae"/>
              </a:rPr>
              <a:t>maxillae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(upper jaw) (2)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Lacrimal bone"/>
              </a:rPr>
              <a:t>lacrimal bone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(2)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Zygomatic bone"/>
              </a:rPr>
              <a:t>zygomatic bone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cheekbone (2);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 tooltip="Palatine bone"/>
              </a:rPr>
              <a:t>palatine bone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(2)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 tooltip="Inferior nasal concha"/>
              </a:rPr>
              <a:t>inferior nasal concha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(2)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u="sng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 tooltip="Vomer"/>
              </a:rPr>
              <a:t>vomer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 tooltip="Human mandible"/>
              </a:rPr>
              <a:t>mandible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(lower jaw)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37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4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US" sz="4000" b="1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2" tooltip="Hyoid bone"/>
              </a:rPr>
              <a:t>hyoid bone</a:t>
            </a:r>
            <a:r>
              <a:rPr lang="en-US" sz="4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(not connected to any other bone)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US" u="none" strike="noStrike" dirty="0" smtClean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hyoid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a small, U-shaped bone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found just 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inferior to the mandible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The hyoid is the only bone in the body that does not form a joint with any other bone.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19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rc_mi" descr="Image result for ‪hyoid bone‬‏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047" y="2467768"/>
            <a:ext cx="7408966" cy="39180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662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 the </a:t>
            </a:r>
            <a:r>
              <a:rPr lang="en-US" b="1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2" tooltip="Middle ear"/>
              </a:rPr>
              <a:t>middle ears</a:t>
            </a:r>
            <a:r>
              <a:rPr lang="en-U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(6) :</a:t>
            </a:r>
            <a:r>
              <a:rPr lang="en-US" sz="1400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Malleus"/>
              </a:rPr>
              <a:t>malleus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(2)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Incus"/>
              </a:rPr>
              <a:t>incus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(2)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Stapes"/>
              </a:rPr>
              <a:t>stapes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(2)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86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rc_mi" descr="Image result for ‪auditary bone‬‏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213" y="2534444"/>
            <a:ext cx="8394492" cy="2933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050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2778347"/>
          <a:ext cx="10515600" cy="2445893"/>
        </p:xfrm>
        <a:graphic>
          <a:graphicData uri="http://schemas.openxmlformats.org/drawingml/2006/table">
            <a:tbl>
              <a:tblPr firstRow="1" firstCol="1" bandRow="1"/>
              <a:tblGrid>
                <a:gridCol w="6950812"/>
                <a:gridCol w="3564788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3399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The Ribs </a:t>
                      </a:r>
                      <a:r>
                        <a:rPr lang="en-US" sz="2000" i="1">
                          <a:solidFill>
                            <a:srgbClr val="3399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(or Costas)</a:t>
                      </a:r>
                      <a:r>
                        <a:rPr lang="en-US" sz="2000" b="1">
                          <a:solidFill>
                            <a:srgbClr val="3399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and The Sternum</a:t>
                      </a:r>
                      <a:r>
                        <a:rPr lang="en-US" sz="2000" i="1">
                          <a:solidFill>
                            <a:srgbClr val="339999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(or Breast Bone)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The rib cage,</a:t>
                      </a:r>
                      <a:r>
                        <a:rPr lang="en-US" sz="1400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i="1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or thoracic cage</a:t>
                      </a:r>
                      <a:r>
                        <a:rPr lang="en-US" sz="1400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is a bony/cartilaginous structure surrounding the thoracic cavity and supporting the pectoral girdle.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1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 typical human rib cage consists of 24 ribs</a:t>
                      </a:r>
                      <a:r>
                        <a:rPr lang="en-US" sz="1400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: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b="1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sternum  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b="1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costal cartilages,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b="1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 thoracic vertebrae</a:t>
                      </a:r>
                      <a:r>
                        <a:rPr lang="en-US" sz="1400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making up the thoracic wall and providing attachments for muscles </a:t>
                      </a:r>
                      <a:r>
                        <a:rPr lang="en-US" sz="1400" i="1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(neck, thorax, upper abdomen, and back)</a:t>
                      </a:r>
                      <a:r>
                        <a:rPr lang="en-US" sz="1400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 </a:t>
                      </a:r>
                      <a:r>
                        <a:rPr lang="en-US" sz="1400" b="1" i="1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All ribs are attached in the back to the thoracic vertebrae.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2875" marR="14287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400" dirty="0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n-US" sz="1400" dirty="0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400" dirty="0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n-US" sz="1400" i="1" dirty="0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How many ribs do humans have? </a:t>
                      </a:r>
                      <a:r>
                        <a:rPr lang="en-US" sz="1400" dirty="0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400" dirty="0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n-US" sz="1400" b="1" dirty="0">
                          <a:solidFill>
                            <a:srgbClr val="868686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 pair, or 24 total ribs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2875" marR="14287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435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rc_mi" descr="Image result for ‪thorsic ribs‬‏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213" y="1991519"/>
            <a:ext cx="9353862" cy="4019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147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True Ribs</a:t>
            </a:r>
            <a:r>
              <a:rPr lang="en-US" dirty="0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r>
              <a:rPr lang="en-US" i="1" dirty="0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or </a:t>
            </a:r>
            <a:r>
              <a:rPr lang="en-US" i="1" dirty="0" err="1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Vertebrosternal</a:t>
            </a:r>
            <a:r>
              <a:rPr lang="en-US" i="1" dirty="0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Ribs, or 1-7</a:t>
            </a:r>
            <a:r>
              <a:rPr lang="en-US" dirty="0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— are attached to the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sternum by costal cartilage,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False Ribs</a:t>
            </a:r>
            <a:r>
              <a:rPr lang="en-US" dirty="0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US" i="1" dirty="0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or </a:t>
            </a:r>
            <a:r>
              <a:rPr lang="en-US" i="1" dirty="0" err="1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Vertebrochondral</a:t>
            </a:r>
            <a:r>
              <a:rPr lang="en-US" i="1" dirty="0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Ribs, or 8-10</a:t>
            </a:r>
            <a:r>
              <a:rPr lang="en-US" dirty="0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— join with the costal cartilages of the true ribs 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Floating Ribs</a:t>
            </a:r>
            <a:r>
              <a:rPr lang="en-US" dirty="0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US" i="1" dirty="0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or Vertebral Ribs, or 11 and 12</a:t>
            </a:r>
            <a:r>
              <a:rPr lang="en-US" dirty="0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—  do not have any anterior connection to the    sternum 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       Costal Cartilage </a:t>
            </a:r>
            <a:r>
              <a:rPr lang="en-US" dirty="0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—  bars of </a:t>
            </a:r>
            <a:r>
              <a:rPr lang="en-US" b="1" i="1" dirty="0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hyaline cartilage</a:t>
            </a:r>
            <a:r>
              <a:rPr lang="en-US" dirty="0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 which serve to </a:t>
            </a:r>
            <a:r>
              <a:rPr lang="en-US" dirty="0" err="1" smtClean="0">
                <a:solidFill>
                  <a:srgbClr val="86868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prol</a:t>
            </a:r>
            <a:r>
              <a:rPr lang="en-US" sz="4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68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Vertebrae Column: 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Twenty-six vertebrae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form the </a:t>
            </a:r>
            <a:r>
              <a:rPr lang="en-US" u="none" strike="noStrike" dirty="0" smtClean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vertebral column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the human body. They are named by region:  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89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 indent="-2286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6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Skeletal System</a:t>
            </a:r>
            <a:endParaRPr lang="en-US" sz="6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9448800" cy="1752600"/>
          </a:xfrm>
        </p:spPr>
        <p:txBody>
          <a:bodyPr/>
          <a:lstStyle/>
          <a:p>
            <a:pPr marL="228600" lvl="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800" dirty="0">
              <a:solidFill>
                <a:prstClr val="black"/>
              </a:solidFill>
            </a:endParaRPr>
          </a:p>
          <a:p>
            <a:endParaRPr lang="ar-IQ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0" y="0"/>
            <a:ext cx="37338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endParaRPr lang="ar-IQ" b="1" dirty="0">
              <a:solidFill>
                <a:prstClr val="black"/>
              </a:solidFill>
              <a:latin typeface="Book Antiqua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362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839200" y="228601"/>
            <a:ext cx="1600200" cy="1511727"/>
          </a:xfrm>
          <a:prstGeom prst="rect">
            <a:avLst/>
          </a:prstGeom>
          <a:noFill/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2133600" y="1828801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4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endParaRPr lang="ar-IQ" sz="4400" b="1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1828799" y="3886200"/>
            <a:ext cx="8610601" cy="198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3200" b="1" dirty="0" smtClean="0">
                <a:solidFill>
                  <a:prstClr val="black"/>
                </a:solidFill>
              </a:rPr>
              <a:t> </a:t>
            </a:r>
            <a:endParaRPr lang="ar-IQ" sz="3200" b="1" dirty="0">
              <a:solidFill>
                <a:prstClr val="black"/>
              </a:solidFill>
            </a:endParaRPr>
          </a:p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endParaRPr lang="ar-IQ" sz="3200" b="1" dirty="0">
              <a:solidFill>
                <a:prstClr val="black"/>
              </a:solidFill>
            </a:endParaRPr>
          </a:p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3200" b="1" dirty="0" smtClean="0">
                <a:solidFill>
                  <a:prstClr val="black"/>
                </a:solidFill>
              </a:rPr>
              <a:t> </a:t>
            </a:r>
            <a:endParaRPr lang="ar-IQ" sz="3200" b="1" dirty="0">
              <a:solidFill>
                <a:prstClr val="black"/>
              </a:solidFill>
            </a:endParaRPr>
          </a:p>
        </p:txBody>
      </p:sp>
      <p:pic>
        <p:nvPicPr>
          <p:cNvPr id="9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839200" y="228600"/>
            <a:ext cx="1600200" cy="1511727"/>
          </a:xfrm>
          <a:prstGeom prst="rect">
            <a:avLst/>
          </a:prstGeom>
          <a:noFill/>
        </p:spPr>
      </p:pic>
      <p:pic>
        <p:nvPicPr>
          <p:cNvPr id="13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865358" y="228599"/>
            <a:ext cx="1600200" cy="15117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0260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rc_mi" descr="Image result for ‪vertabral columan anatomy‬‏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789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u="none" strike="noStrike" dirty="0" smtClean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Cervical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(neck) - 7 vertebrae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u="none" strike="noStrike" dirty="0" smtClean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Thoracic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(chest) - 12 vertebrae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u="none" strike="noStrike" dirty="0" smtClean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Lumbar 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(lower back) - 5 vertebrae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u="none" strike="noStrike" dirty="0" smtClean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Sacrum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- 1 vertebra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u="none" strike="noStrike" dirty="0" smtClean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6"/>
              </a:rPr>
              <a:t>Coccyx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(tailbone) - 1 vertebra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29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rc_mi" descr="Image result for ‪vertabral columan picture‬‏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144" y="2715418"/>
            <a:ext cx="8604354" cy="37153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3840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Bones of the Axial Skeleton</a:t>
            </a:r>
            <a:endParaRPr lang="en-US" dirty="0"/>
          </a:p>
          <a:p>
            <a:r>
              <a:rPr lang="en-GB" dirty="0"/>
              <a:t>The Axial Skeleton is the central core of the human body housing and </a:t>
            </a:r>
            <a:r>
              <a:rPr lang="en-GB" b="1" dirty="0"/>
              <a:t>protecting its vital organs</a:t>
            </a:r>
            <a:r>
              <a:rPr lang="en-GB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32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75"/>
              </a:spcAft>
            </a:pPr>
            <a:r>
              <a:rPr lang="en-GB" sz="4000" b="1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axial skeleton consists of 80 bones</a:t>
            </a:r>
            <a:r>
              <a:rPr lang="en-GB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29 bones in the head - (8 </a:t>
            </a:r>
            <a:r>
              <a:rPr lang="en-GB" u="none" strike="noStrike" dirty="0" smtClean="0">
                <a:solidFill>
                  <a:srgbClr val="0088CC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cranial</a:t>
            </a:r>
            <a:r>
              <a:rPr lang="en-GB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14 facial bones) and then also 7 </a:t>
            </a:r>
            <a:r>
              <a:rPr lang="en-GB" dirty="0" err="1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accociated</a:t>
            </a:r>
            <a:r>
              <a:rPr lang="en-GB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bones (6 auditory </a:t>
            </a:r>
            <a:r>
              <a:rPr lang="en-GB" dirty="0" err="1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ossicles</a:t>
            </a:r>
            <a:r>
              <a:rPr lang="en-GB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the Hyoid Bone)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 bones of the thorax - (the </a:t>
            </a:r>
            <a:r>
              <a:rPr lang="en-GB" u="none" strike="noStrike" dirty="0" smtClean="0">
                <a:solidFill>
                  <a:srgbClr val="0088CC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sternum</a:t>
            </a:r>
            <a:r>
              <a:rPr lang="en-GB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24 ribs)  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26 bones in the</a:t>
            </a:r>
            <a:r>
              <a:rPr lang="en-GB" u="none" strike="noStrike" dirty="0" smtClean="0">
                <a:solidFill>
                  <a:srgbClr val="0088CC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vertebral column</a:t>
            </a:r>
            <a:r>
              <a:rPr lang="en-GB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(24 vertebrae, the sacrum and the coccyx)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93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:\Users\Dr Mahdi\Desktop\image001[1]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282" y="1825625"/>
            <a:ext cx="10259518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169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0" marR="0">
              <a:lnSpc>
                <a:spcPct val="150000"/>
              </a:lnSpc>
              <a:spcBef>
                <a:spcPts val="900"/>
              </a:spcBef>
              <a:spcAft>
                <a:spcPts val="900"/>
              </a:spcAft>
            </a:pPr>
            <a:r>
              <a:rPr lang="en-GB" sz="4000" b="1" dirty="0" smtClean="0">
                <a:solidFill>
                  <a:srgbClr val="333333"/>
                </a:solidFill>
                <a:effectLst/>
                <a:latin typeface="Open Sans"/>
                <a:ea typeface="Times New Roman" panose="02020603050405020304" pitchFamily="18" charset="0"/>
                <a:cs typeface="Times New Roman" panose="02020603050405020304" pitchFamily="18" charset="0"/>
              </a:rPr>
              <a:t>The function of the Axial skeleton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675"/>
              </a:spcAft>
            </a:pPr>
            <a:r>
              <a:rPr lang="en-GB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Axial Skeleton has 2 functions.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675"/>
              </a:spcAft>
            </a:pP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675"/>
              </a:spcAft>
            </a:pPr>
            <a:r>
              <a:rPr lang="en-GB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1- </a:t>
            </a:r>
            <a:r>
              <a:rPr lang="en-GB" b="1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Support and protect</a:t>
            </a:r>
            <a:r>
              <a:rPr lang="en-GB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organs in the dorsal and ventral cavities.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675"/>
              </a:spcAft>
            </a:pPr>
            <a:r>
              <a:rPr lang="en-GB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2- </a:t>
            </a:r>
            <a:r>
              <a:rPr lang="en-GB" b="1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creates a surface for the attachment of muscles</a:t>
            </a:r>
            <a:r>
              <a:rPr lang="en-GB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26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marR="0">
              <a:lnSpc>
                <a:spcPct val="107000"/>
              </a:lnSpc>
              <a:spcBef>
                <a:spcPts val="900"/>
              </a:spcBef>
              <a:spcAft>
                <a:spcPts val="900"/>
              </a:spcAft>
            </a:pPr>
            <a:r>
              <a:rPr lang="en-GB" sz="4000" b="1" dirty="0" smtClean="0">
                <a:solidFill>
                  <a:srgbClr val="333333"/>
                </a:solidFill>
                <a:effectLst/>
                <a:latin typeface="Open Sans"/>
                <a:ea typeface="Times New Roman" panose="02020603050405020304" pitchFamily="18" charset="0"/>
                <a:cs typeface="Times New Roman" panose="02020603050405020304" pitchFamily="18" charset="0"/>
              </a:rPr>
              <a:t>Bones of the Appendicular skeleton: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bones in the shoulder girdle (clavicle and scapula each side)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 bones in the arm and forearm (</a:t>
            </a:r>
            <a:r>
              <a:rPr lang="en-GB" dirty="0" err="1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humerus,ulna</a:t>
            </a:r>
            <a:r>
              <a:rPr lang="en-GB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radius)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58 bones in the hands (carpals 16, metacarpals 10, phalanges 28 and sesamoid 4)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pelvis bones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 bones in the legs (femur, tibia, patella and fibula)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56 bones in the feet (tarsals, metatarsals , phalanges and sesamoid)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0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</a:pPr>
            <a:r>
              <a:rPr lang="en-US" dirty="0" smtClean="0">
                <a:solidFill>
                  <a:srgbClr val="555555"/>
                </a:solidFill>
                <a:effectLst/>
                <a:latin typeface="inherit"/>
                <a:ea typeface="Times New Roman" panose="02020603050405020304" pitchFamily="18" charset="0"/>
                <a:cs typeface="Arial" panose="020B0604020202020204" pitchFamily="34" charset="0"/>
              </a:rPr>
              <a:t>Bones of the Skull (cranial bones and facial bones):</a:t>
            </a:r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pic>
        <p:nvPicPr>
          <p:cNvPr id="4" name="Content Placeholder 3" descr="image.slidesharecdn.com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243" y="1825625"/>
            <a:ext cx="7842649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092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sz="1800" dirty="0" smtClean="0">
                <a:solidFill>
                  <a:srgbClr val="555555"/>
                </a:solidFill>
                <a:effectLst/>
                <a:latin typeface="Open Sans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Cranial bone including (8 bones):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buFont typeface="+mj-lt"/>
              <a:buAutoNum type="arabicPeriod"/>
            </a:pPr>
            <a:r>
              <a:rPr lang="en-US" dirty="0" smtClean="0">
                <a:solidFill>
                  <a:srgbClr val="555555"/>
                </a:solidFill>
                <a:effectLst/>
                <a:latin typeface="inherit"/>
                <a:ea typeface="Times New Roman" panose="02020603050405020304" pitchFamily="18" charset="0"/>
                <a:cs typeface="Arial" panose="020B0604020202020204" pitchFamily="34" charset="0"/>
              </a:rPr>
              <a:t>The Sphenoid Bone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  <a:buFont typeface="+mj-lt"/>
              <a:buAutoNum type="arabicPeriod"/>
            </a:pPr>
            <a:r>
              <a:rPr lang="en-US" dirty="0" smtClean="0">
                <a:solidFill>
                  <a:srgbClr val="555555"/>
                </a:solidFill>
                <a:effectLst/>
                <a:latin typeface="inherit"/>
                <a:ea typeface="Times New Roman" panose="02020603050405020304" pitchFamily="18" charset="0"/>
                <a:cs typeface="Arial" panose="020B0604020202020204" pitchFamily="34" charset="0"/>
              </a:rPr>
              <a:t>The Ethmoid Bone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  <a:buFont typeface="+mj-lt"/>
              <a:buAutoNum type="arabicPeriod"/>
            </a:pPr>
            <a:r>
              <a:rPr lang="en-US" dirty="0" smtClean="0">
                <a:solidFill>
                  <a:srgbClr val="555555"/>
                </a:solidFill>
                <a:effectLst/>
                <a:latin typeface="inherit"/>
                <a:ea typeface="Times New Roman" panose="02020603050405020304" pitchFamily="18" charset="0"/>
                <a:cs typeface="Arial" panose="020B0604020202020204" pitchFamily="34" charset="0"/>
              </a:rPr>
              <a:t>The Frontal Bone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  <a:buFont typeface="+mj-lt"/>
              <a:buAutoNum type="arabicPeriod"/>
            </a:pPr>
            <a:r>
              <a:rPr lang="en-US" dirty="0" smtClean="0">
                <a:solidFill>
                  <a:srgbClr val="555555"/>
                </a:solidFill>
                <a:effectLst/>
                <a:latin typeface="inherit"/>
                <a:ea typeface="Times New Roman" panose="02020603050405020304" pitchFamily="18" charset="0"/>
                <a:cs typeface="Arial" panose="020B0604020202020204" pitchFamily="34" charset="0"/>
              </a:rPr>
              <a:t>The Occipital Bone 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  <a:buFont typeface="+mj-lt"/>
              <a:buAutoNum type="arabicPeriod"/>
            </a:pPr>
            <a:r>
              <a:rPr lang="en-US" dirty="0" smtClean="0">
                <a:solidFill>
                  <a:srgbClr val="555555"/>
                </a:solidFill>
                <a:effectLst/>
                <a:latin typeface="inherit"/>
                <a:ea typeface="Times New Roman" panose="02020603050405020304" pitchFamily="18" charset="0"/>
                <a:cs typeface="Arial" panose="020B0604020202020204" pitchFamily="34" charset="0"/>
              </a:rPr>
              <a:t>The Temporal Bone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1500"/>
              </a:spcBef>
              <a:spcAft>
                <a:spcPts val="750"/>
              </a:spcAft>
              <a:buFont typeface="+mj-lt"/>
              <a:buAutoNum type="arabicPeriod"/>
            </a:pPr>
            <a:r>
              <a:rPr lang="en-US" dirty="0" smtClean="0">
                <a:solidFill>
                  <a:srgbClr val="555555"/>
                </a:solidFill>
                <a:effectLst/>
                <a:latin typeface="inherit"/>
                <a:ea typeface="Times New Roman" panose="02020603050405020304" pitchFamily="18" charset="0"/>
                <a:cs typeface="Arial" panose="020B0604020202020204" pitchFamily="34" charset="0"/>
              </a:rPr>
              <a:t>The Parietal Bone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32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470</Words>
  <Application>Microsoft Office PowerPoint</Application>
  <PresentationFormat>ملء الشاشة</PresentationFormat>
  <Paragraphs>77</Paragraphs>
  <Slides>22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11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22</vt:i4>
      </vt:variant>
    </vt:vector>
  </HeadingPairs>
  <TitlesOfParts>
    <vt:vector size="35" baseType="lpstr">
      <vt:lpstr>Arial</vt:lpstr>
      <vt:lpstr>Book Antiqua</vt:lpstr>
      <vt:lpstr>Calibri</vt:lpstr>
      <vt:lpstr>Calibri Light</vt:lpstr>
      <vt:lpstr>Courier New</vt:lpstr>
      <vt:lpstr>Helvetica</vt:lpstr>
      <vt:lpstr>inherit</vt:lpstr>
      <vt:lpstr>Open Sans</vt:lpstr>
      <vt:lpstr>Symbol</vt:lpstr>
      <vt:lpstr>Tahoma</vt:lpstr>
      <vt:lpstr>Times New Roman</vt:lpstr>
      <vt:lpstr>Office Theme</vt:lpstr>
      <vt:lpstr>1_Office Theme</vt:lpstr>
      <vt:lpstr>Skeletal System</vt:lpstr>
      <vt:lpstr>Skeletal System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Bones of the Skull (cranial bones and facial bones): </vt:lpstr>
      <vt:lpstr>عرض تقديمي في PowerPoint</vt:lpstr>
      <vt:lpstr>The facial bones (14) 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Mahdi</dc:creator>
  <cp:lastModifiedBy>FUJISU</cp:lastModifiedBy>
  <cp:revision>7</cp:revision>
  <dcterms:created xsi:type="dcterms:W3CDTF">2018-11-19T15:44:57Z</dcterms:created>
  <dcterms:modified xsi:type="dcterms:W3CDTF">2018-11-24T08:49:36Z</dcterms:modified>
</cp:coreProperties>
</file>